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89AE-B051-4945-8A8F-73AA939A01BE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4EF3-F8F7-4BE9-B76D-32367628229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2800" dirty="0" smtClean="0"/>
              <a:t>الديناميكا الحرارية</a:t>
            </a:r>
            <a:br>
              <a:rPr lang="ar-SA" sz="2800" dirty="0" smtClean="0"/>
            </a:br>
            <a:r>
              <a:rPr lang="ar-SA" sz="2800" dirty="0" smtClean="0"/>
              <a:t>المحاضرة  </a:t>
            </a:r>
            <a:br>
              <a:rPr lang="ar-SA" sz="2800" dirty="0" smtClean="0"/>
            </a:br>
            <a:r>
              <a:rPr lang="ar-SA" sz="2800" dirty="0" smtClean="0"/>
              <a:t>6-7</a:t>
            </a:r>
            <a:br>
              <a:rPr lang="ar-SA" sz="2800" dirty="0" smtClean="0"/>
            </a:br>
            <a:r>
              <a:rPr lang="ar-SA" sz="2800" dirty="0" smtClean="0"/>
              <a:t>من مقرر</a:t>
            </a:r>
            <a:br>
              <a:rPr lang="ar-SA" sz="2800" dirty="0" smtClean="0"/>
            </a:br>
            <a:r>
              <a:rPr lang="ar-SA" sz="2800" dirty="0" smtClean="0"/>
              <a:t>كيمياء محاليل التربة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أ.د. حسن حمزة عباس</a:t>
            </a:r>
          </a:p>
          <a:p>
            <a:r>
              <a:rPr lang="ar-SA" dirty="0" smtClean="0"/>
              <a:t>أ.د. محمد عباس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/>
              <a:t>قانون هيس                                                                        </a:t>
            </a:r>
            <a:r>
              <a:rPr lang="en-US" b="1" dirty="0"/>
              <a:t>Hess’s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SA" dirty="0"/>
              <a:t>حرارة التفاعل تعتبر مقدار ثابت مهما كانت الخطوات التي يتم بها التفاعل (كمية الحرارة التي تمتص أو تنطلق  ثابتة مهما كانت خطوات التفاعل واحدة أو اثنين أو ثلاثة أو أكثر).</a:t>
            </a:r>
            <a:endParaRPr lang="en-GB" dirty="0"/>
          </a:p>
          <a:p>
            <a:pPr algn="ctr" rtl="1"/>
            <a:r>
              <a:rPr lang="en-US" i="1" dirty="0"/>
              <a:t>A→B+ ∆H</a:t>
            </a:r>
            <a:r>
              <a:rPr lang="en-US" i="1" baseline="-25000" dirty="0"/>
              <a:t>1</a:t>
            </a:r>
            <a:endParaRPr lang="en-GB" dirty="0"/>
          </a:p>
          <a:p>
            <a:pPr algn="r" rtl="1"/>
            <a:r>
              <a:rPr lang="ar-SA" dirty="0"/>
              <a:t>حيث أن</a:t>
            </a:r>
            <a:r>
              <a:rPr lang="ar-SA" baseline="-25000" dirty="0"/>
              <a:t> </a:t>
            </a:r>
            <a:r>
              <a:rPr lang="ar-SA" dirty="0"/>
              <a:t> </a:t>
            </a:r>
            <a:r>
              <a:rPr lang="en-US" dirty="0"/>
              <a:t>∆H</a:t>
            </a:r>
            <a:r>
              <a:rPr lang="en-US" baseline="-25000" dirty="0"/>
              <a:t>1 </a:t>
            </a:r>
            <a:r>
              <a:rPr lang="ar-SA" dirty="0"/>
              <a:t>هي  كمية التغير في المحتوي الحراري عند حدوث التفاعل علي خطوة واحدة و لكن يمكن أن يحدث هذا التفاعل كما يلي:</a:t>
            </a:r>
            <a:endParaRPr lang="en-GB" dirty="0"/>
          </a:p>
          <a:p>
            <a:pPr algn="ctr" rtl="1"/>
            <a:r>
              <a:rPr lang="en-US" i="1" dirty="0"/>
              <a:t>A→C+ ∆H</a:t>
            </a:r>
            <a:r>
              <a:rPr lang="en-US" i="1" baseline="-25000" dirty="0"/>
              <a:t>2</a:t>
            </a:r>
            <a:endParaRPr lang="en-GB" dirty="0"/>
          </a:p>
          <a:p>
            <a:pPr algn="ctr" rtl="1"/>
            <a:r>
              <a:rPr lang="en-US" i="1" dirty="0"/>
              <a:t>C→D+ ∆H</a:t>
            </a:r>
            <a:r>
              <a:rPr lang="en-US" i="1" baseline="-25000" dirty="0"/>
              <a:t>3</a:t>
            </a:r>
            <a:endParaRPr lang="en-GB" dirty="0"/>
          </a:p>
          <a:p>
            <a:pPr algn="ctr" rtl="1"/>
            <a:r>
              <a:rPr lang="en-US" i="1" dirty="0"/>
              <a:t>D→E+ ∆H</a:t>
            </a:r>
            <a:r>
              <a:rPr lang="en-US" i="1" baseline="-25000" dirty="0"/>
              <a:t>4</a:t>
            </a:r>
            <a:endParaRPr lang="en-GB" dirty="0"/>
          </a:p>
          <a:p>
            <a:pPr algn="r" rtl="1"/>
            <a:r>
              <a:rPr lang="ar-SA" dirty="0"/>
              <a:t>ويكون التغير في المحتوي الحراري الكلي لتحول </a:t>
            </a:r>
            <a:r>
              <a:rPr lang="en-US" dirty="0"/>
              <a:t>A</a:t>
            </a:r>
            <a:r>
              <a:rPr lang="ar-SA" dirty="0"/>
              <a:t> إلي </a:t>
            </a:r>
            <a:r>
              <a:rPr lang="en-US" dirty="0"/>
              <a:t>B </a:t>
            </a:r>
            <a:r>
              <a:rPr lang="ar-SA" dirty="0"/>
              <a:t> علي عدة خطوات يساوي:</a:t>
            </a:r>
            <a:endParaRPr lang="en-GB" dirty="0"/>
          </a:p>
          <a:p>
            <a:pPr algn="ctr" rtl="1"/>
            <a:r>
              <a:rPr lang="en-US" i="1" dirty="0"/>
              <a:t>∆H</a:t>
            </a:r>
            <a:r>
              <a:rPr lang="en-US" i="1" baseline="-25000" dirty="0"/>
              <a:t>2+</a:t>
            </a:r>
            <a:r>
              <a:rPr lang="en-US" i="1" dirty="0"/>
              <a:t>∆H</a:t>
            </a:r>
            <a:r>
              <a:rPr lang="en-US" i="1" baseline="-25000" dirty="0"/>
              <a:t>3+</a:t>
            </a:r>
            <a:r>
              <a:rPr lang="en-US" i="1" dirty="0"/>
              <a:t>∆H</a:t>
            </a:r>
            <a:r>
              <a:rPr lang="en-US" i="1" baseline="-25000" dirty="0"/>
              <a:t>4</a:t>
            </a:r>
            <a:endParaRPr lang="en-GB" dirty="0"/>
          </a:p>
          <a:p>
            <a:pPr algn="r" rtl="1"/>
            <a:r>
              <a:rPr lang="ar-SA" dirty="0"/>
              <a:t>و طبقا لقانون هيس نجد أن:</a:t>
            </a:r>
            <a:endParaRPr lang="en-GB" dirty="0"/>
          </a:p>
          <a:p>
            <a:pPr algn="ctr" rtl="1"/>
            <a:r>
              <a:rPr lang="en-US" i="1" dirty="0"/>
              <a:t>∆H</a:t>
            </a:r>
            <a:r>
              <a:rPr lang="en-US" i="1" baseline="-25000" dirty="0"/>
              <a:t>1=</a:t>
            </a:r>
            <a:r>
              <a:rPr lang="en-US" i="1" dirty="0"/>
              <a:t>∆H</a:t>
            </a:r>
            <a:r>
              <a:rPr lang="en-US" i="1" baseline="-25000" dirty="0"/>
              <a:t>2+</a:t>
            </a:r>
            <a:r>
              <a:rPr lang="en-US" i="1" dirty="0"/>
              <a:t>∆H</a:t>
            </a:r>
            <a:r>
              <a:rPr lang="en-US" i="1" baseline="-25000" dirty="0"/>
              <a:t>3+</a:t>
            </a:r>
            <a:r>
              <a:rPr lang="en-US" i="1" dirty="0"/>
              <a:t>∆H</a:t>
            </a:r>
            <a:r>
              <a:rPr lang="en-US" i="1" baseline="-25000" dirty="0"/>
              <a:t>4</a:t>
            </a:r>
            <a:endParaRPr lang="en-GB" dirty="0"/>
          </a:p>
          <a:p>
            <a:pPr algn="r"/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القانون الثاني للديناميكا الحرارية               </a:t>
            </a:r>
            <a:r>
              <a:rPr lang="en-US" b="1" dirty="0"/>
              <a:t>Second law of </a:t>
            </a:r>
            <a:r>
              <a:rPr lang="en-US" b="1" dirty="0" err="1"/>
              <a:t>theromdynamic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/>
            <a:r>
              <a:rPr lang="ar-SA" dirty="0"/>
              <a:t>يعتمد معدل التفاعل بين مادتين أ, ب علي عدد المرات التي يتلامس فيها جزيء من المادة أ مع جزيء من المادة ب فكلما زاد عدد مرات التلامس زاد معه احتمالية تفاعلهما و علي ذلك يصبح التغير الكلي عبارة عن الانخفاض في درجة الانتظام أو زيادة في العشوائية و هو ما يعرف بمعامل جبس و بعد انتهاء التفاعل يصبح النظام أقل ترتيب.</a:t>
            </a:r>
            <a:endParaRPr lang="en-GB" dirty="0"/>
          </a:p>
          <a:p>
            <a:pPr algn="just" rtl="1"/>
            <a:r>
              <a:rPr lang="ar-SA" dirty="0"/>
              <a:t>أمثلة:</a:t>
            </a:r>
            <a:endParaRPr lang="en-GB" dirty="0"/>
          </a:p>
          <a:p>
            <a:pPr algn="just" rtl="1"/>
            <a:r>
              <a:rPr lang="ar-SA" dirty="0"/>
              <a:t>الهاليت يوب في الماء بمعدل أكبر عند وضعه في صورة قطعا صغيرة بدلا من قطعة واحدة كبيرة و سيكون التفاعل كذلك أسرع فأسرع إذا تم تحريك الخليط بقضيب المزج</a:t>
            </a:r>
            <a:endParaRPr lang="en-GB" dirty="0"/>
          </a:p>
          <a:p>
            <a:pPr algn="just" rtl="1"/>
            <a:r>
              <a:rPr lang="ar-SA" dirty="0"/>
              <a:t>قيادة السيارات علي الطريق العمومي السريع : فإذا كان الخط مكتظ فإن هناك احتمالا كبيرا لحدوث التصادم.</a:t>
            </a:r>
            <a:endParaRPr lang="en-GB" dirty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العشوائية   </a:t>
            </a:r>
            <a:r>
              <a:rPr lang="ar-SA" b="1" dirty="0" smtClean="0"/>
              <a:t>                                                 </a:t>
            </a:r>
            <a:r>
              <a:rPr lang="en-US" b="1" dirty="0" smtClean="0"/>
              <a:t>Entropy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و هو يعتبر حلقة الوصل بين التغير في العشوائية للنظام </a:t>
            </a:r>
            <a:r>
              <a:rPr lang="en-US" dirty="0" err="1"/>
              <a:t>dS</a:t>
            </a:r>
            <a:r>
              <a:rPr lang="ar-SA" dirty="0"/>
              <a:t> خلال عملية تفاعل ما و بين كمية الحرارة الممتصة </a:t>
            </a:r>
            <a:r>
              <a:rPr lang="en-US" dirty="0" err="1"/>
              <a:t>dQ</a:t>
            </a:r>
            <a:r>
              <a:rPr lang="ar-SA" dirty="0"/>
              <a:t> بواسطة نفس النظام عند درجة حرارة معينة </a:t>
            </a:r>
            <a:r>
              <a:rPr lang="en-US" dirty="0" err="1"/>
              <a:t>T</a:t>
            </a:r>
            <a:r>
              <a:rPr lang="en-US" baseline="30000" dirty="0" err="1"/>
              <a:t>○</a:t>
            </a:r>
            <a:r>
              <a:rPr lang="en-US" dirty="0" err="1"/>
              <a:t>k</a:t>
            </a:r>
            <a:r>
              <a:rPr lang="en-US" dirty="0"/>
              <a:t> </a:t>
            </a:r>
            <a:r>
              <a:rPr lang="ar-SA" dirty="0"/>
              <a:t> و يمكن التعبير عن القانون الثاني للديناميكا الحرارية كما يلي:</a:t>
            </a:r>
            <a:endParaRPr lang="en-GB" dirty="0"/>
          </a:p>
          <a:p>
            <a:pPr algn="r" rtl="1"/>
            <a:endParaRPr lang="en-GB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043608" y="3933056"/>
          <a:ext cx="3600400" cy="1750194"/>
        </p:xfrm>
        <a:graphic>
          <a:graphicData uri="http://schemas.openxmlformats.org/presentationml/2006/ole">
            <p:oleObj spid="_x0000_s23553" r:id="rId3" imgW="685800" imgH="330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القانون الثالث للديناميكا الحرارية                   </a:t>
            </a:r>
            <a:r>
              <a:rPr lang="en-US" b="1" dirty="0" smtClean="0"/>
              <a:t>Third law of </a:t>
            </a:r>
            <a:r>
              <a:rPr lang="en-US" b="1" dirty="0" err="1" smtClean="0"/>
              <a:t>thermodynaic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dirty="0" smtClean="0"/>
              <a:t>العشوائية </a:t>
            </a:r>
            <a:r>
              <a:rPr lang="ar-SA" dirty="0"/>
              <a:t>تساوي صفر لبللورة مادة ما نقية كاملة </a:t>
            </a:r>
            <a:r>
              <a:rPr lang="ar-SA" dirty="0" smtClean="0"/>
              <a:t>التبلور   وبارتفاع </a:t>
            </a:r>
            <a:r>
              <a:rPr lang="ar-SA" dirty="0"/>
              <a:t>درجة الحرارة فإن الجزيئات تمتص كمية كبيرة  من الطاقة و تزداد بذلك طاقتتها الداخلية  و بالتبعية الحركيات الغير نظامية فينتقل النظام من الحالة النظامية إلي الحالة الغير نظامية فتزداد قيمة العشوائية و العكس صحيح.</a:t>
            </a:r>
            <a:endParaRPr lang="en-GB" dirty="0"/>
          </a:p>
          <a:p>
            <a:pPr algn="just" rtl="1"/>
            <a:r>
              <a:rPr lang="ar-SA" dirty="0" smtClean="0"/>
              <a:t>نظرا </a:t>
            </a:r>
            <a:r>
              <a:rPr lang="ar-SA" dirty="0"/>
              <a:t>لأن معظم التفاعلات الكيميائية تتم تحت ضغط ثابت و درجة حرارة ثابتة و بالتالي فإننا يمكن إيجاد قيمة معامل جبس </a:t>
            </a:r>
            <a:r>
              <a:rPr lang="en-US" dirty="0"/>
              <a:t>Gibbs function</a:t>
            </a:r>
            <a:r>
              <a:rPr lang="ar-SA" dirty="0"/>
              <a:t> من خلال العلاقة التالية</a:t>
            </a:r>
            <a:endParaRPr lang="en-GB" dirty="0"/>
          </a:p>
          <a:p>
            <a:pPr algn="just"/>
            <a:r>
              <a:rPr lang="en-US" i="1" dirty="0"/>
              <a:t>∆G=∆H+T∆S</a:t>
            </a:r>
            <a:endParaRPr lang="en-GB" dirty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 طاقة جبس  الحرة </a:t>
            </a:r>
            <a:r>
              <a:rPr lang="en-US" b="1" dirty="0" smtClean="0"/>
              <a:t>Gibbs Free energy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dirty="0" smtClean="0"/>
              <a:t>بالنسبة </a:t>
            </a:r>
            <a:r>
              <a:rPr lang="ar-SA" dirty="0"/>
              <a:t>للتفاعل </a:t>
            </a:r>
            <a:r>
              <a:rPr lang="ar-SA" dirty="0" smtClean="0"/>
              <a:t>التالي:فإنه </a:t>
            </a:r>
            <a:r>
              <a:rPr lang="ar-SA" dirty="0"/>
              <a:t>يمكن حساب الطاقة الحرة للتفاعل من خلال العلاقات التالية</a:t>
            </a:r>
            <a:r>
              <a:rPr lang="ar-SA" dirty="0" smtClean="0"/>
              <a:t>:</a:t>
            </a:r>
          </a:p>
          <a:p>
            <a:pPr algn="r" rtl="1"/>
            <a:endParaRPr lang="en-GB" dirty="0"/>
          </a:p>
          <a:p>
            <a:pPr algn="r" rtl="1"/>
            <a:r>
              <a:rPr lang="ar-SA" dirty="0"/>
              <a:t>فإذا كانت  قيمة سالبة فإن التفاعل سوف يتجه تلقائيا ناحية اليمين أما إذا كانت  قيمة موجبة فإن التفاعل سوف يحدث في الإتجاه العكسي أو إلي اليسار</a:t>
            </a:r>
            <a:endParaRPr lang="en-GB" dirty="0"/>
          </a:p>
          <a:p>
            <a:pPr algn="r" rtl="1"/>
            <a:r>
              <a:rPr lang="ar-SA" dirty="0"/>
              <a:t>و عند الاتزان فإن التغيرات في طاقة المتفاعلات لابد أن تتساوي مع التغيرات في طاقة النواتج</a:t>
            </a:r>
            <a:r>
              <a:rPr lang="en-US" dirty="0"/>
              <a:t> </a:t>
            </a:r>
            <a:endParaRPr lang="en-GB" dirty="0"/>
          </a:p>
          <a:p>
            <a:pPr algn="r" rtl="1"/>
            <a:r>
              <a:rPr lang="ar-SA" dirty="0"/>
              <a:t>يمكن أيضا حساب التغير في الطاقة الحرة للتفاعل من خلال الديناميكا الحرارية</a:t>
            </a:r>
            <a:endParaRPr lang="en-GB" dirty="0"/>
          </a:p>
          <a:p>
            <a:pPr algn="r"/>
            <a:endParaRPr lang="en-GB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411760" y="2492896"/>
          <a:ext cx="3886200" cy="257175"/>
        </p:xfrm>
        <a:graphic>
          <a:graphicData uri="http://schemas.openxmlformats.org/presentationml/2006/ole">
            <p:oleObj spid="_x0000_s27649" r:id="rId3" imgW="3886200" imgH="254000" progId="Equation.3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699792" y="5877271"/>
          <a:ext cx="2789287" cy="656303"/>
        </p:xfrm>
        <a:graphic>
          <a:graphicData uri="http://schemas.openxmlformats.org/presentationml/2006/ole">
            <p:oleObj spid="_x0000_s27651" r:id="rId4" imgW="17780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حيث أن:</a:t>
            </a:r>
            <a:endParaRPr lang="en-GB" dirty="0"/>
          </a:p>
          <a:p>
            <a:pPr algn="r" rtl="1"/>
            <a:r>
              <a:rPr lang="ar-SA" dirty="0"/>
              <a:t> </a:t>
            </a:r>
            <a:r>
              <a:rPr lang="en-US" dirty="0"/>
              <a:t> </a:t>
            </a:r>
            <a:r>
              <a:rPr lang="ar-SA" dirty="0"/>
              <a:t>هي التغير في الطاقة الحرة القياسية للتفاعل عندما تكون جميع النواتج و المتفاعلات عند حالتها القياسية</a:t>
            </a:r>
            <a:endParaRPr lang="en-GB" dirty="0"/>
          </a:p>
          <a:p>
            <a:pPr algn="r" rtl="1"/>
            <a:r>
              <a:rPr lang="ar-SA" dirty="0"/>
              <a:t> هو الثابت العام للغازات (0.001987 كيلوكالوري/مول.درجة كلفن</a:t>
            </a:r>
            <a:r>
              <a:rPr lang="en-US" dirty="0"/>
              <a:t>(</a:t>
            </a:r>
            <a:endParaRPr lang="en-GB" dirty="0"/>
          </a:p>
          <a:p>
            <a:pPr algn="r" rtl="1"/>
            <a:r>
              <a:rPr lang="ar-SA" dirty="0"/>
              <a:t> هي درجة احرارة المطلقة (كلفن)</a:t>
            </a:r>
            <a:endParaRPr lang="en-GB" dirty="0"/>
          </a:p>
          <a:p>
            <a:pPr algn="r" rtl="1"/>
            <a:r>
              <a:rPr lang="ar-SA" dirty="0"/>
              <a:t>و عند الإتزان </a:t>
            </a:r>
            <a:endParaRPr lang="en-GB" dirty="0"/>
          </a:p>
          <a:p>
            <a:pPr algn="r"/>
            <a:endParaRPr lang="en-GB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259632" y="5538538"/>
          <a:ext cx="4176464" cy="576860"/>
        </p:xfrm>
        <a:graphic>
          <a:graphicData uri="http://schemas.openxmlformats.org/presentationml/2006/ole">
            <p:oleObj spid="_x0000_s26625" r:id="rId3" imgW="17272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حيث أن  هو ثابت اتزان الديناميكا الحرارية</a:t>
            </a:r>
            <a:endParaRPr lang="en-GB" dirty="0"/>
          </a:p>
          <a:p>
            <a:pPr algn="just" rtl="1"/>
            <a:r>
              <a:rPr lang="ar-SA" dirty="0"/>
              <a:t>و بالتالي </a:t>
            </a:r>
            <a:r>
              <a:rPr lang="ar-SA" dirty="0" smtClean="0"/>
              <a:t>فإن</a:t>
            </a:r>
          </a:p>
          <a:p>
            <a:pPr algn="just" rtl="1"/>
            <a:endParaRPr lang="en-GB" dirty="0"/>
          </a:p>
          <a:p>
            <a:pPr algn="just" rtl="1"/>
            <a:r>
              <a:rPr lang="ar-SA" dirty="0"/>
              <a:t>و بالتعويض بالقيم المشار إليها في المعادلة السابقة عند 25 درجة مئوية أو 298.15 درجة كلفن فإننا نحصل علي العلاقة التالية:</a:t>
            </a:r>
            <a:endParaRPr lang="en-GB" dirty="0"/>
          </a:p>
          <a:p>
            <a:pPr algn="just"/>
            <a:endParaRPr lang="en-GB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3491880" y="2780928"/>
          <a:ext cx="3770736" cy="526157"/>
        </p:xfrm>
        <a:graphic>
          <a:graphicData uri="http://schemas.openxmlformats.org/presentationml/2006/ole">
            <p:oleObj spid="_x0000_s29697" r:id="rId3" imgW="1155700" imgH="241300" progId="Equation.3">
              <p:embed/>
            </p:oleObj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771800" y="4725144"/>
          <a:ext cx="4443820" cy="1656184"/>
        </p:xfrm>
        <a:graphic>
          <a:graphicData uri="http://schemas.openxmlformats.org/presentationml/2006/ole">
            <p:oleObj spid="_x0000_s29699" r:id="rId4" imgW="2578100" imgH="965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 rtl="1"/>
            <a:r>
              <a:rPr lang="ar-SA" dirty="0"/>
              <a:t>حيث تعتبر هذه المعادلة من الأهمية العالية لحساب ثوابت الإتزان من بيانات الديناميكا الحرارية للتفاعل و الذي من الصعب قياسه بالطرق التقليدية.</a:t>
            </a:r>
            <a:endParaRPr lang="en-GB" dirty="0"/>
          </a:p>
          <a:p>
            <a:pPr algn="just" rtl="1"/>
            <a:r>
              <a:rPr lang="ar-SA" dirty="0"/>
              <a:t>و كما سبق و أشرنا أن الطاقة الحرة القياسية للتفاعل  يمكن حسابها من خلال التغير في المحتوي الحراري القياسي للتفاعل</a:t>
            </a:r>
            <a:r>
              <a:rPr lang="en-US" dirty="0"/>
              <a:t> </a:t>
            </a:r>
            <a:r>
              <a:rPr lang="ar-SA" dirty="0"/>
              <a:t> و التغيرات القياسية العشوائية للتفاعل</a:t>
            </a:r>
            <a:r>
              <a:rPr lang="en-US" dirty="0"/>
              <a:t> </a:t>
            </a:r>
            <a:r>
              <a:rPr lang="ar-SA" dirty="0"/>
              <a:t> من خلال العلاقة التالية</a:t>
            </a:r>
            <a:r>
              <a:rPr lang="ar-SA" dirty="0" smtClean="0"/>
              <a:t>:</a:t>
            </a:r>
          </a:p>
          <a:p>
            <a:pPr algn="just" rtl="1"/>
            <a:endParaRPr lang="ar-SA" dirty="0"/>
          </a:p>
          <a:p>
            <a:pPr algn="just" rtl="1"/>
            <a:r>
              <a:rPr lang="ar-SA" dirty="0" smtClean="0"/>
              <a:t>حيث</a:t>
            </a:r>
            <a:endParaRPr lang="en-GB" dirty="0"/>
          </a:p>
          <a:p>
            <a:pPr algn="just"/>
            <a:endParaRPr lang="en-GB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419872" y="4509120"/>
          <a:ext cx="3563888" cy="548680"/>
        </p:xfrm>
        <a:graphic>
          <a:graphicData uri="http://schemas.openxmlformats.org/presentationml/2006/ole">
            <p:oleObj spid="_x0000_s28673" r:id="rId3" imgW="1346200" imgH="24130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779912" y="5589240"/>
          <a:ext cx="3595257" cy="432048"/>
        </p:xfrm>
        <a:graphic>
          <a:graphicData uri="http://schemas.openxmlformats.org/presentationml/2006/ole">
            <p:oleObj spid="_x0000_s28676" r:id="rId4" imgW="2222500" imgH="2667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779912" y="6313139"/>
          <a:ext cx="3168352" cy="428569"/>
        </p:xfrm>
        <a:graphic>
          <a:graphicData uri="http://schemas.openxmlformats.org/presentationml/2006/ole">
            <p:oleObj spid="_x0000_s28675" r:id="rId5" imgW="1968500" imgH="266700" progId="Equation.3">
              <p:embed/>
            </p:oleObj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هو العلم الذي يتعامل مع التغيرات الفزيائية و الكيميائية في المادة و الناتجة عن الشغل أو الفيض الحراري</a:t>
            </a:r>
            <a:endParaRPr lang="en-GB" dirty="0"/>
          </a:p>
          <a:p>
            <a:pPr algn="r" rtl="1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>القانون </a:t>
            </a:r>
            <a:r>
              <a:rPr lang="ar-SA" b="1" dirty="0"/>
              <a:t>الأول للديناميكا الحرارية              </a:t>
            </a:r>
            <a:r>
              <a:rPr lang="en-US" b="1" dirty="0"/>
              <a:t>   First law of </a:t>
            </a:r>
            <a:r>
              <a:rPr lang="en-US" b="1" dirty="0" smtClean="0"/>
              <a:t>thermodynamics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الطاقة لا تفني و لا تستحدث من عدم و لكن تتحول من صورة لأخري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ar-SA" dirty="0" smtClean="0"/>
              <a:t>فبالنسبة للنظام المعزول </a:t>
            </a:r>
            <a:r>
              <a:rPr lang="en-US" dirty="0" smtClean="0"/>
              <a:t>adiabatic</a:t>
            </a:r>
            <a:r>
              <a:rPr lang="ar-SA" dirty="0" smtClean="0"/>
              <a:t> (أي ليس هناك أي فيض حراري إلي داخل النظام أو خارجه)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ar-SA" dirty="0" smtClean="0"/>
              <a:t>فعند ‘جراء شغل W في نظام ما فإنه يحدث تغيير في مقدار الطاقة الداخلية E∆ للنظام و يترتب عليه تغيير في حاللة النظام</a:t>
            </a:r>
          </a:p>
          <a:p>
            <a:pPr algn="r" rtl="1"/>
            <a:r>
              <a:rPr lang="en-US" dirty="0"/>
              <a:t>∆E=W</a:t>
            </a:r>
            <a:endParaRPr lang="en-GB" dirty="0"/>
          </a:p>
          <a:p>
            <a:pPr algn="r" rtl="1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i="1" u="sng" dirty="0"/>
              <a:t>ماذا يحدث إذا لم يكن النظام محاط بجدار عازل؟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المحتوي الحراري يمكن أن يفيض بين النظام و محيطه و بالتالي فإن الزيادة في الطاقة الداخلية E∆ للنظام يساوي الفرق بين الحرارة الممتصة Q و الشغل الكلي المبذول بالنظام W</a:t>
            </a:r>
            <a:endParaRPr lang="en-GB" dirty="0"/>
          </a:p>
          <a:p>
            <a:pPr algn="ctr" rtl="1"/>
            <a:r>
              <a:rPr lang="en-US" dirty="0"/>
              <a:t>∆E=Q-W</a:t>
            </a:r>
            <a:endParaRPr lang="en-GB" dirty="0"/>
          </a:p>
          <a:p>
            <a:pPr algn="r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/>
              <a:t>المحتوي </a:t>
            </a:r>
            <a:r>
              <a:rPr lang="ar-SA" b="1" dirty="0" smtClean="0"/>
              <a:t>الحراري</a:t>
            </a:r>
            <a:r>
              <a:rPr lang="ar-SA" b="1" dirty="0"/>
              <a:t>	</a:t>
            </a:r>
            <a:r>
              <a:rPr lang="en-US" b="1" dirty="0"/>
              <a:t>       Heat of reaction (Enthalpy)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ar-SA" dirty="0"/>
              <a:t>من المعلوم أن معظم العمليات الكيميائية تتم تحت ضغط ثابت و المحتوي الحراري يمكن الحصول عليه رياضيا من المعادلة</a:t>
            </a:r>
            <a:endParaRPr lang="en-GB" dirty="0"/>
          </a:p>
          <a:p>
            <a:pPr algn="ctr" rtl="1">
              <a:lnSpc>
                <a:spcPct val="170000"/>
              </a:lnSpc>
            </a:pPr>
            <a:r>
              <a:rPr lang="en-US" dirty="0"/>
              <a:t>H=E+PV</a:t>
            </a:r>
            <a:endParaRPr lang="en-GB" dirty="0"/>
          </a:p>
          <a:p>
            <a:pPr algn="ctr" rtl="1">
              <a:lnSpc>
                <a:spcPct val="170000"/>
              </a:lnSpc>
            </a:pPr>
            <a:r>
              <a:rPr lang="en-US" dirty="0"/>
              <a:t>∆H=E+P∆V+∆PV</a:t>
            </a:r>
            <a:endParaRPr lang="en-GB" dirty="0"/>
          </a:p>
          <a:p>
            <a:pPr algn="just" rtl="1">
              <a:lnSpc>
                <a:spcPct val="170000"/>
              </a:lnSpc>
            </a:pPr>
            <a:r>
              <a:rPr lang="ar-SA" dirty="0"/>
              <a:t> و بما أن الضغط ثابت يصبح </a:t>
            </a:r>
            <a:endParaRPr lang="en-GB" dirty="0"/>
          </a:p>
          <a:p>
            <a:pPr algn="ctr" rtl="1">
              <a:lnSpc>
                <a:spcPct val="170000"/>
              </a:lnSpc>
            </a:pPr>
            <a:r>
              <a:rPr lang="en-US" dirty="0"/>
              <a:t>∆P =0</a:t>
            </a:r>
            <a:endParaRPr lang="en-GB" dirty="0"/>
          </a:p>
          <a:p>
            <a:pPr algn="just" rtl="1">
              <a:lnSpc>
                <a:spcPct val="170000"/>
              </a:lnSpc>
            </a:pPr>
            <a:r>
              <a:rPr lang="ar-SA" dirty="0"/>
              <a:t>وبالتالي تصبح المعادلة كالتالي:</a:t>
            </a:r>
            <a:endParaRPr lang="en-GB" dirty="0"/>
          </a:p>
          <a:p>
            <a:pPr algn="ctr" rtl="1">
              <a:lnSpc>
                <a:spcPct val="170000"/>
              </a:lnSpc>
            </a:pPr>
            <a:r>
              <a:rPr lang="en-US" dirty="0"/>
              <a:t>∆H=E+P∆V</a:t>
            </a:r>
            <a:endParaRPr lang="en-GB" dirty="0"/>
          </a:p>
          <a:p>
            <a:pPr algn="just" rtl="1">
              <a:lnSpc>
                <a:spcPct val="170000"/>
              </a:lnSpc>
            </a:pPr>
            <a:r>
              <a:rPr lang="ar-SA" dirty="0"/>
              <a:t>و يمكن تعريف حرار ة التفاعل بأنها كمية الحرارة التي تنطلق أو تمتص عندما يتفاعل عدد من الجزيئات مع بعضها و ينتهي التفاعل بالنواتج و التي يمكن حسابها من القانون التالي:</a:t>
            </a:r>
            <a:endParaRPr lang="en-GB" dirty="0"/>
          </a:p>
          <a:p>
            <a:pPr algn="just" rtl="1">
              <a:lnSpc>
                <a:spcPct val="170000"/>
              </a:lnSpc>
            </a:pPr>
            <a:r>
              <a:rPr lang="ar-SA" dirty="0"/>
              <a:t>علما بأن  هو الفرق في المحتوي الحراري للتفاعل عند الحالة القياسية (1 ض.ج).</a:t>
            </a:r>
            <a:endParaRPr lang="en-GB" dirty="0"/>
          </a:p>
          <a:p>
            <a:pPr algn="just">
              <a:lnSpc>
                <a:spcPct val="17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و كنتيجة لذلك فإن  تكون سالبة دوما لكافة التفاعلات الباعثة (الطاردة) لللحرارة</a:t>
            </a:r>
            <a:r>
              <a:rPr lang="en-US" dirty="0"/>
              <a:t>Exothermic </a:t>
            </a:r>
            <a:r>
              <a:rPr lang="ar-SA" dirty="0"/>
              <a:t> أي التفاعلات المصحوبة بانبعاث حرارة بينما تكون  موجبة دوما لكافة التفاعلات الماصة للحرارة </a:t>
            </a:r>
            <a:r>
              <a:rPr lang="en-US" dirty="0"/>
              <a:t>Endothermic</a:t>
            </a:r>
            <a:r>
              <a:rPr lang="ar-SA" dirty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SA" b="1" dirty="0"/>
              <a:t>المحتوي الحراري للاحتراق       </a:t>
            </a:r>
            <a:r>
              <a:rPr lang="ar-SA" b="1" dirty="0" smtClean="0"/>
              <a:t>            </a:t>
            </a:r>
            <a:r>
              <a:rPr lang="en-US" b="1" dirty="0"/>
              <a:t>Enthalpy of combustion </a:t>
            </a:r>
            <a:endParaRPr lang="en-GB" dirty="0"/>
          </a:p>
          <a:p>
            <a:pPr algn="r" rtl="1"/>
            <a:r>
              <a:rPr lang="ar-SA" dirty="0"/>
              <a:t>هي التغيير في المحتوي الحراري عند احتراق 1 مول من المركب أو العنصر احتراقا كاملا في وجود الاكسوجين الجوي عند ثبات الضغط. </a:t>
            </a:r>
            <a:endParaRPr lang="en-GB" dirty="0"/>
          </a:p>
          <a:p>
            <a:pPr algn="r" rtl="1"/>
            <a:r>
              <a:rPr lang="ar-SA" b="1" dirty="0" smtClean="0"/>
              <a:t>المحتوي </a:t>
            </a:r>
            <a:r>
              <a:rPr lang="ar-SA" b="1" dirty="0"/>
              <a:t>الحراري للتخفيف     </a:t>
            </a:r>
            <a:r>
              <a:rPr lang="ar-SA" b="1" dirty="0" smtClean="0"/>
              <a:t>                   </a:t>
            </a:r>
            <a:r>
              <a:rPr lang="en-US" b="1" dirty="0" smtClean="0"/>
              <a:t> </a:t>
            </a:r>
            <a:r>
              <a:rPr lang="en-US" b="1" dirty="0"/>
              <a:t>Enthalpy of dilution</a:t>
            </a:r>
            <a:endParaRPr lang="en-GB" dirty="0"/>
          </a:p>
          <a:p>
            <a:pPr algn="r" rtl="1"/>
            <a:r>
              <a:rPr lang="ar-SA" dirty="0"/>
              <a:t>كمية الحرارة التي تمتص أو تنطلق عند تخفيف محلول يحتوي علي 1 مول من المذاب في كمية معينة من المذيب.</a:t>
            </a:r>
            <a:endParaRPr lang="en-GB" dirty="0"/>
          </a:p>
          <a:p>
            <a:pPr algn="r" rtl="1"/>
            <a:r>
              <a:rPr lang="ar-SA" b="1" dirty="0" smtClean="0"/>
              <a:t>المحتوي </a:t>
            </a:r>
            <a:r>
              <a:rPr lang="ar-SA" b="1" dirty="0"/>
              <a:t>الحراري للتعادل</a:t>
            </a:r>
            <a:endParaRPr lang="en-GB" dirty="0"/>
          </a:p>
          <a:p>
            <a:pPr algn="r" rtl="1"/>
            <a:r>
              <a:rPr lang="ar-SA" dirty="0"/>
              <a:t>كمية التغيير في المحتوي الحراري عندما يتعادل 1 مول شحنة من الحمض مع 1 مول شحنة من القاعدة في محلول مخفف و هذه الكمية تكون مقدار ثابت دائما (13.7 كالوري)</a:t>
            </a:r>
            <a:endParaRPr lang="en-GB" dirty="0"/>
          </a:p>
          <a:p>
            <a:pPr algn="r" rtl="1"/>
            <a:r>
              <a:rPr lang="ar-SA" b="1" dirty="0" smtClean="0"/>
              <a:t>المحتوي </a:t>
            </a:r>
            <a:r>
              <a:rPr lang="ar-SA" b="1" dirty="0"/>
              <a:t>الحراري للتكوين	</a:t>
            </a:r>
            <a:r>
              <a:rPr lang="ar-SA" b="1" dirty="0" smtClean="0"/>
              <a:t>  </a:t>
            </a:r>
            <a:r>
              <a:rPr lang="en-US" b="1" dirty="0"/>
              <a:t>Enthalpy of formation                </a:t>
            </a:r>
            <a:r>
              <a:rPr lang="ar-SA" b="1" dirty="0"/>
              <a:t>	</a:t>
            </a:r>
            <a:r>
              <a:rPr lang="ar-SA" dirty="0"/>
              <a:t>هي كمية الحرارة التي تمتص أو تنطلق عند تكوين 1 مول من المركب من عناصره.</a:t>
            </a:r>
            <a:endParaRPr lang="en-GB" dirty="0"/>
          </a:p>
          <a:p>
            <a:pPr algn="r"/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1"/>
          </a:xfrm>
        </p:spPr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ar-SA" dirty="0"/>
              <a:t>احسب الحرارة القياسية لاختزال اكسيد الحديديك بواسطة الألومنيوم كما في التفاعل التالي</a:t>
            </a:r>
            <a:r>
              <a:rPr lang="ar-SA" dirty="0" smtClean="0"/>
              <a:t>:</a:t>
            </a:r>
          </a:p>
          <a:p>
            <a:pPr algn="just" rtl="1">
              <a:lnSpc>
                <a:spcPct val="170000"/>
              </a:lnSpc>
            </a:pPr>
            <a:endParaRPr lang="ar-SA" dirty="0"/>
          </a:p>
          <a:p>
            <a:pPr algn="just" rtl="1">
              <a:lnSpc>
                <a:spcPct val="170000"/>
              </a:lnSpc>
            </a:pPr>
            <a:endParaRPr lang="en-GB" dirty="0"/>
          </a:p>
          <a:p>
            <a:pPr algn="just" rtl="1">
              <a:lnSpc>
                <a:spcPct val="170000"/>
              </a:lnSpc>
            </a:pPr>
            <a:r>
              <a:rPr lang="ar-SA" b="1" dirty="0"/>
              <a:t>إذا علمت أن حرارة تكوين  هي - 196.5 كيلوكالوري و حرارة تكوين أكسيد الألومنيوم هي -399.1 كيلوكالوري</a:t>
            </a:r>
            <a:endParaRPr lang="en-GB" dirty="0"/>
          </a:p>
          <a:p>
            <a:pPr algn="just">
              <a:lnSpc>
                <a:spcPct val="170000"/>
              </a:lnSpc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مسألة</a:t>
            </a:r>
            <a:endParaRPr lang="en-GB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683568" y="2492896"/>
          <a:ext cx="6912768" cy="720080"/>
        </p:xfrm>
        <a:graphic>
          <a:graphicData uri="http://schemas.openxmlformats.org/presentationml/2006/ole">
            <p:oleObj spid="_x0000_s2049" r:id="rId3" imgW="22860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algn="r" rtl="1"/>
            <a:r>
              <a:rPr lang="ar-SA" b="1" dirty="0"/>
              <a:t>وبالتالي يكون التفاعل طارد للحرارة.</a:t>
            </a:r>
            <a:endParaRPr lang="en-GB" dirty="0"/>
          </a:p>
          <a:p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71600" y="548680"/>
          <a:ext cx="7632848" cy="1431159"/>
        </p:xfrm>
        <a:graphic>
          <a:graphicData uri="http://schemas.openxmlformats.org/presentationml/2006/ole">
            <p:oleObj spid="_x0000_s1025" r:id="rId3" imgW="2286000" imgH="4318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71600" y="2348879"/>
          <a:ext cx="7272808" cy="437933"/>
        </p:xfrm>
        <a:graphic>
          <a:graphicData uri="http://schemas.openxmlformats.org/presentationml/2006/ole">
            <p:oleObj spid="_x0000_s1027" r:id="rId4" imgW="44323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931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Equation.3</vt:lpstr>
      <vt:lpstr>الديناميكا الحرارية المحاضرة   6-7 من مقرر كيمياء محاليل التربة</vt:lpstr>
      <vt:lpstr>Slide 2</vt:lpstr>
      <vt:lpstr>القانون الأول للديناميكا الحرارية                 First law of thermodynamics </vt:lpstr>
      <vt:lpstr>ماذا يحدث إذا لم يكن النظام محاط بجدار عازل؟</vt:lpstr>
      <vt:lpstr>المحتوي الحراري        Heat of reaction (Enthalpy)</vt:lpstr>
      <vt:lpstr>Slide 6</vt:lpstr>
      <vt:lpstr>Slide 7</vt:lpstr>
      <vt:lpstr>مسألة</vt:lpstr>
      <vt:lpstr>Slide 9</vt:lpstr>
      <vt:lpstr>قانون هيس                                                                        Hess’s law</vt:lpstr>
      <vt:lpstr>القانون الثاني للديناميكا الحرارية               Second law of theromdynamic</vt:lpstr>
      <vt:lpstr>العشوائية                                                    Entropy</vt:lpstr>
      <vt:lpstr>القانون الثالث للديناميكا الحرارية                   Third law of thermodynaic</vt:lpstr>
      <vt:lpstr> طاقة جبس  الحرة Gibbs Free energy </vt:lpstr>
      <vt:lpstr>Slide 15</vt:lpstr>
      <vt:lpstr>Slide 16</vt:lpstr>
      <vt:lpstr>Slide 17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الديناميكا الحرارية</dc:title>
  <dc:creator>jojo</dc:creator>
  <cp:lastModifiedBy>jojo</cp:lastModifiedBy>
  <cp:revision>4</cp:revision>
  <dcterms:created xsi:type="dcterms:W3CDTF">2020-03-22T08:20:44Z</dcterms:created>
  <dcterms:modified xsi:type="dcterms:W3CDTF">2020-03-22T08:40:30Z</dcterms:modified>
</cp:coreProperties>
</file>